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0" r:id="rId5"/>
    <p:sldId id="267" r:id="rId6"/>
    <p:sldId id="268" r:id="rId7"/>
    <p:sldId id="261" r:id="rId8"/>
    <p:sldId id="280" r:id="rId9"/>
    <p:sldId id="279" r:id="rId10"/>
    <p:sldId id="281" r:id="rId11"/>
    <p:sldId id="282" r:id="rId12"/>
    <p:sldId id="278" r:id="rId13"/>
    <p:sldId id="266" r:id="rId14"/>
    <p:sldId id="286" r:id="rId15"/>
    <p:sldId id="265" r:id="rId16"/>
    <p:sldId id="283" r:id="rId17"/>
    <p:sldId id="272" r:id="rId18"/>
    <p:sldId id="284" r:id="rId19"/>
    <p:sldId id="285" r:id="rId20"/>
    <p:sldId id="263" r:id="rId21"/>
    <p:sldId id="269" r:id="rId22"/>
    <p:sldId id="271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1282-8ED4-445D-B5BF-A3B921F5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9816-0D0F-4148-B62B-D627D3E15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BB731-7CF3-4347-BDB7-58173B42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5074-7186-4CEB-96E2-C3F09501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1845-0C31-4D25-B61C-E30D6C0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68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624-3037-437A-9DD1-885C1FF3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91ADA-37B2-46F2-B8C8-15959801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C373-A7CC-4532-BC32-8320BEB3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733E-F35D-4AEA-B413-356E98EF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DCEF-D0CF-4F36-88F0-1B085721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3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72A6D-6653-4FAD-B84B-2B32340F5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E8B9B-F54A-4722-8F68-5FF94B9B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5C13-FCEC-4BD1-8A23-FE4EB5E7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EABA-72A8-4673-9AE0-6024B066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CD2C-28D6-4FD9-8578-F89F124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F553-4AC6-4439-ABF1-B1FBCE4F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2D3B-90B4-4A14-AE6C-A9521A5A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7567-F2BF-42E0-908F-EECD9EB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0E6F-2E8F-4CFD-92E5-EB39C28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DB03-D1FB-4156-80A3-F31FE8BF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4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3FE4-035D-422D-9C1F-C19A3B8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CFA2-40E8-4D45-9F67-E84B95B7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6EC4-ED67-48A9-9969-3956593C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9D29-9B60-4A47-9C6C-04AC542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E147-09D7-4975-BA2E-4451A977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5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9F04-7251-4FC8-8A07-7A311ECD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1A7C-FFCD-4EED-8B93-643C71F31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B34C1-FEF1-4926-91D4-E26B02023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C8C4-DACE-4B7E-A70C-F26D1C9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E003-B2AA-48A3-AC59-464F6B0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C4BC-E414-4A95-916C-C72BB7AF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1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75A7-84D0-474A-A149-9A4C9D5B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1E5E-B2E7-4827-AFF6-33E51D7A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4291-3770-4885-931D-8163782F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7BD17-4A56-4133-AF04-8795B9471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C20D2-E26F-41BB-A8B9-C95250B3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FF5BE-B4EA-4798-80A1-BE7ABB1A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8D473-434F-4342-941F-CFEB33D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B8842-88E4-428A-B4AA-B570D3FD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27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A0FD-2666-4EA1-BDEE-5C4965DC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735E-4A61-4DFA-BFE4-1BD8F113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1A707-52A4-43BD-9284-9BA0EAA4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6DFA8-1786-4D10-BA89-C92FF3B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66785-BB4C-40AB-9F74-3F9C399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4DBBC-5F50-465A-9178-A9B0A634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7342-B95E-4CE5-A7F3-8D4994B2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F435-1198-4938-A9DE-8267E42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7B32-CE64-4F93-B344-7E3015F6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81A74-9F26-4449-84D2-F69C52A2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0C355-8591-47ED-BD76-50AF1916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86E69-DB72-4FAD-897A-56DAEF2C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11C5A-6D7D-4045-99C3-88D1140E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9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16E7-B9F5-4A06-970D-42A251B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A8837-52CF-44D7-B566-8F682B5A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7E2C1-5453-4B18-B317-FA36E0E74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EC1BA-68E1-42ED-BCE8-6C94612B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F691-EB9E-4773-B0A2-86EA0A8E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58201-ED7F-40D7-9656-70814A8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6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C1ED7-4B11-4F33-8B53-DB4F1288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EDBD-D2E7-4E5A-B643-89F76B18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347D-CE5A-4D56-8A4A-C7BA8F0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DE2D-2C5F-4A2E-9508-65377E9D2C3E}" type="datetimeFigureOut">
              <a:rPr lang="en-AU" smtClean="0"/>
              <a:t>16/05/2021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F48C-545A-4D45-B6B1-3550450B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6203-C4D9-4339-BD8D-85CB0F6B3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2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174D7-7947-48A1-84C0-C7BF0DE69D5F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FUELS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range, train, sign, bicycle&#10;&#10;Description automatically generated">
            <a:extLst>
              <a:ext uri="{FF2B5EF4-FFF2-40B4-BE49-F238E27FC236}">
                <a16:creationId xmlns:a16="http://schemas.microsoft.com/office/drawing/2014/main" id="{6923AEF9-FCB0-4040-A985-969C5D13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equations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B95DD-13D8-4C48-9430-D628F999C346}"/>
              </a:ext>
            </a:extLst>
          </p:cNvPr>
          <p:cNvSpPr txBox="1"/>
          <p:nvPr/>
        </p:nvSpPr>
        <p:spPr>
          <a:xfrm>
            <a:off x="304800" y="1645920"/>
            <a:ext cx="516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combustion: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/>
              <a:t>Write a balanced equation for the incomplete combustion of ethane</a:t>
            </a:r>
            <a:endParaRPr lang="en-A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E8632-BCBE-40AD-8B15-E563013D5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5" b="1687"/>
          <a:stretch/>
        </p:blipFill>
        <p:spPr>
          <a:xfrm>
            <a:off x="5583555" y="1933257"/>
            <a:ext cx="6449695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equations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B95DD-13D8-4C48-9430-D628F999C346}"/>
              </a:ext>
            </a:extLst>
          </p:cNvPr>
          <p:cNvSpPr txBox="1"/>
          <p:nvPr/>
        </p:nvSpPr>
        <p:spPr>
          <a:xfrm>
            <a:off x="304800" y="1645920"/>
            <a:ext cx="527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combustion: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/>
              <a:t>Write a balanced equation for the complete combustion of ethanol</a:t>
            </a:r>
            <a:endParaRPr lang="en-A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24CF4-C219-4B5B-94CD-30DA450AA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0" b="1583"/>
          <a:stretch/>
        </p:blipFill>
        <p:spPr>
          <a:xfrm>
            <a:off x="5586095" y="968594"/>
            <a:ext cx="6453505" cy="57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Environmental impact</a:t>
            </a:r>
            <a:endParaRPr lang="en-AU" sz="2800" dirty="0"/>
          </a:p>
        </p:txBody>
      </p:sp>
      <p:pic>
        <p:nvPicPr>
          <p:cNvPr id="6" name="Picture 5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9E831675-E2BA-4D3C-9E07-A870F858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D0B2D-61BC-4260-83EE-39240C07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0" y="2276372"/>
            <a:ext cx="4724792" cy="3716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6D66FB-2B9D-44A6-8F98-AFCA412A9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70" y="1891982"/>
            <a:ext cx="5677790" cy="44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720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 emissions – effect on oceans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71121"/>
            <a:ext cx="2932430" cy="1642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64812-93DE-4895-87AA-D31C5EDD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120"/>
            <a:ext cx="7680960" cy="5760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D44B2B-F2B1-4AD4-B7D5-1032BE9D5E07}"/>
              </a:ext>
            </a:extLst>
          </p:cNvPr>
          <p:cNvSpPr txBox="1"/>
          <p:nvPr/>
        </p:nvSpPr>
        <p:spPr>
          <a:xfrm>
            <a:off x="7904480" y="1920240"/>
            <a:ext cx="4003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Carbon dioxide reacts with water to form HCO</a:t>
            </a:r>
            <a:r>
              <a:rPr lang="en-US" sz="2400" baseline="-25000" dirty="0"/>
              <a:t>3</a:t>
            </a:r>
            <a:r>
              <a:rPr lang="en-US" sz="2400" baseline="30000" dirty="0"/>
              <a:t>-  </a:t>
            </a:r>
            <a:r>
              <a:rPr lang="en-US" sz="2400" dirty="0"/>
              <a:t>and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increase in atmospheric CO</a:t>
            </a:r>
            <a:r>
              <a:rPr lang="en-US" sz="2400" baseline="-25000" dirty="0"/>
              <a:t>2</a:t>
            </a:r>
            <a:r>
              <a:rPr lang="en-US" sz="2400" dirty="0"/>
              <a:t> will cause an increase in acidity in oceans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Effect coral and animals with shells.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895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720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 emissions – greenhouse effect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71121"/>
            <a:ext cx="2932430" cy="1642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D44B2B-F2B1-4AD4-B7D5-1032BE9D5E07}"/>
              </a:ext>
            </a:extLst>
          </p:cNvPr>
          <p:cNvSpPr txBox="1"/>
          <p:nvPr/>
        </p:nvSpPr>
        <p:spPr>
          <a:xfrm>
            <a:off x="7965440" y="1686560"/>
            <a:ext cx="4003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Carbon dioxide can absorb and re-emit infrared radiation, heat, making it a greenhouse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necessary for the moderation of Earth’s temperatures, but the enhanced greenhouse effect is causing alarming 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Methane, water </a:t>
            </a:r>
            <a:r>
              <a:rPr lang="en-US" sz="2400" dirty="0" err="1"/>
              <a:t>vapour</a:t>
            </a:r>
            <a:r>
              <a:rPr lang="en-US" sz="2400" dirty="0"/>
              <a:t>, nitrogen oxide and ozone are all greenhouse gases</a:t>
            </a:r>
            <a:endParaRPr lang="en-AU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7479C-02A6-4E2B-B45A-D5182B43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7904480" cy="55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Comparing fuels – Carbon emission values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7E2A2-4C6F-4D7C-AF8F-DD91FB817719}"/>
              </a:ext>
            </a:extLst>
          </p:cNvPr>
          <p:cNvSpPr txBox="1"/>
          <p:nvPr/>
        </p:nvSpPr>
        <p:spPr>
          <a:xfrm>
            <a:off x="504825" y="1746512"/>
            <a:ext cx="110490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Carbon emission values usually expressed as the mass of carbon dioxide produced in grams (g) per megajoule (MJ) of energy released when the fuel is burnt.</a:t>
            </a:r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8431F-3AB7-4B83-A99A-851CD94E8E01}"/>
              </a:ext>
            </a:extLst>
          </p:cNvPr>
          <p:cNvSpPr txBox="1"/>
          <p:nvPr/>
        </p:nvSpPr>
        <p:spPr>
          <a:xfrm>
            <a:off x="3209925" y="3198167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Carbon emission values in g(CO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) MJ</a:t>
            </a:r>
            <a:r>
              <a:rPr lang="en-US" sz="2400" baseline="30000" dirty="0">
                <a:solidFill>
                  <a:srgbClr val="0070C0"/>
                </a:solidFill>
              </a:rPr>
              <a:t>-1</a:t>
            </a:r>
            <a:endParaRPr lang="en-AU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5AEBF-75A0-40D5-B177-839F6D9FAD4A}"/>
              </a:ext>
            </a:extLst>
          </p:cNvPr>
          <p:cNvSpPr txBox="1"/>
          <p:nvPr/>
        </p:nvSpPr>
        <p:spPr>
          <a:xfrm>
            <a:off x="504825" y="3968417"/>
            <a:ext cx="1144905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Considering carbon emission values is important for countries that are signatures to the Kyoto Protocol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Kyoto Protocol – sets binding carbon emission reduction targets for 37 </a:t>
            </a:r>
            <a:r>
              <a:rPr lang="en-US" sz="2400" dirty="0" err="1"/>
              <a:t>industrialised</a:t>
            </a:r>
            <a:r>
              <a:rPr lang="en-US" sz="2400" dirty="0"/>
              <a:t> countries.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5441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 emissions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4500D39-E211-488B-936C-6B7C548203E0}"/>
              </a:ext>
            </a:extLst>
          </p:cNvPr>
          <p:cNvGraphicFramePr>
            <a:graphicFrameLocks noGrp="1"/>
          </p:cNvGraphicFramePr>
          <p:nvPr/>
        </p:nvGraphicFramePr>
        <p:xfrm>
          <a:off x="638175" y="1785035"/>
          <a:ext cx="109156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2109609214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4023640898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2788100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 of fuel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Fuel value (heating value)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Carbon emission value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Coal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– 30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(black coal)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 – 95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Natural gas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Liquified petroleum gas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4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Petrol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46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99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Diesel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46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29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67DB72-6DC0-4FA5-BA6D-419F0D227FAC}"/>
              </a:ext>
            </a:extLst>
          </p:cNvPr>
          <p:cNvSpPr txBox="1"/>
          <p:nvPr/>
        </p:nvSpPr>
        <p:spPr>
          <a:xfrm>
            <a:off x="1052512" y="4794935"/>
            <a:ext cx="1008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Coal is the cheapest but has the highest carbon emission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NG lowest carbon emission value, but is difficult to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LPG easier to transport safely but has a lower fuel value per </a:t>
            </a:r>
            <a:r>
              <a:rPr lang="en-US" sz="2400" dirty="0" err="1"/>
              <a:t>litre</a:t>
            </a:r>
            <a:r>
              <a:rPr lang="en-US" sz="2400" dirty="0"/>
              <a:t> (26 MJ L</a:t>
            </a:r>
            <a:r>
              <a:rPr lang="en-US" sz="2400" baseline="30000" dirty="0"/>
              <a:t>-1</a:t>
            </a:r>
            <a:r>
              <a:rPr lang="en-US" sz="2400" dirty="0"/>
              <a:t>) compared to petrol (34 MJ L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4941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emissions to consider</a:t>
            </a:r>
            <a:endParaRPr lang="en-AU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99892-A40B-4059-94B8-4F26EEE1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98907"/>
            <a:ext cx="5567363" cy="4027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93018-E685-429A-B581-76DB05C6560C}"/>
              </a:ext>
            </a:extLst>
          </p:cNvPr>
          <p:cNvSpPr txBox="1"/>
          <p:nvPr/>
        </p:nvSpPr>
        <p:spPr>
          <a:xfrm>
            <a:off x="1545431" y="6191039"/>
            <a:ext cx="376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Pearson, Chemistry Year 11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2474C-3461-4186-B822-3A0438CB6996}"/>
              </a:ext>
            </a:extLst>
          </p:cNvPr>
          <p:cNvSpPr txBox="1"/>
          <p:nvPr/>
        </p:nvSpPr>
        <p:spPr>
          <a:xfrm>
            <a:off x="6467475" y="2213302"/>
            <a:ext cx="53340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Ash bigger issue for coal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Sulfur is lower in gas than liquid or solid fuels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Petrol has larger molecules, more likely to produce CO due to incomplete combustion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Biofuels also produce these pollutants</a:t>
            </a:r>
            <a:endParaRPr lang="en-A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1555CD-7AA2-4E17-B282-185B1A1C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570" y="0"/>
            <a:ext cx="2932430" cy="1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18840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Impact of sourcing fuels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EE575-17EA-42E2-BF62-3AC2594B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823"/>
            <a:ext cx="4006664" cy="2093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3DB72-5EFF-47EE-8762-C427AF444719}"/>
              </a:ext>
            </a:extLst>
          </p:cNvPr>
          <p:cNvSpPr txBox="1"/>
          <p:nvPr/>
        </p:nvSpPr>
        <p:spPr>
          <a:xfrm>
            <a:off x="4165600" y="1910080"/>
            <a:ext cx="769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Biogas – collected from domes over sewage farms and rubbish tips. Methane is more effective greenhouse gas, it is better to burn it to produce carbon dioxide.</a:t>
            </a:r>
            <a:endParaRPr lang="en-A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C57B0-A911-4664-A79A-3D37C9C543A0}"/>
              </a:ext>
            </a:extLst>
          </p:cNvPr>
          <p:cNvSpPr txBox="1"/>
          <p:nvPr/>
        </p:nvSpPr>
        <p:spPr>
          <a:xfrm>
            <a:off x="95250" y="4610214"/>
            <a:ext cx="769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Crude oil – land sources, ocean oil rigs, oil tankers and pipelines. If well managed can have minimal impact but spills and fires can be a disaster.</a:t>
            </a:r>
            <a:endParaRPr lang="en-AU" sz="2400" dirty="0"/>
          </a:p>
        </p:txBody>
      </p:sp>
      <p:pic>
        <p:nvPicPr>
          <p:cNvPr id="1026" name="Picture 2" descr="7 Technologically Advanced Oil Rigs | OUR GREAT MINDS">
            <a:extLst>
              <a:ext uri="{FF2B5EF4-FFF2-40B4-BE49-F238E27FC236}">
                <a16:creationId xmlns:a16="http://schemas.microsoft.com/office/drawing/2014/main" id="{FA5016AF-4724-40AD-B0C3-FFA765A0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48" y="4150360"/>
            <a:ext cx="19335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FA2D417D-42C7-40BA-9FC1-A1F4C16E2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68" y="4151881"/>
            <a:ext cx="2886702" cy="21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18840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Impact of sourcing fuels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3DB72-5EFF-47EE-8762-C427AF444719}"/>
              </a:ext>
            </a:extLst>
          </p:cNvPr>
          <p:cNvSpPr txBox="1"/>
          <p:nvPr/>
        </p:nvSpPr>
        <p:spPr>
          <a:xfrm>
            <a:off x="4165600" y="1910080"/>
            <a:ext cx="769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 – underground or open cut mining. Can damage local environment and has been known to contaminate ground water.</a:t>
            </a:r>
            <a:endParaRPr lang="en-A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C57B0-A911-4664-A79A-3D37C9C543A0}"/>
              </a:ext>
            </a:extLst>
          </p:cNvPr>
          <p:cNvSpPr txBox="1"/>
          <p:nvPr/>
        </p:nvSpPr>
        <p:spPr>
          <a:xfrm>
            <a:off x="95250" y="4610214"/>
            <a:ext cx="7809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Bioethanol – uses a large amount of agricultural land that could otherwise be used for food production. Intensive farming can damage land and can be a drain on fresh water sources.</a:t>
            </a:r>
            <a:endParaRPr lang="en-AU" sz="2400" dirty="0"/>
          </a:p>
        </p:txBody>
      </p:sp>
      <p:pic>
        <p:nvPicPr>
          <p:cNvPr id="8" name="Picture 7" descr="A picture containing grass, nature, mountain, hillside&#10;&#10;Description automatically generated">
            <a:extLst>
              <a:ext uri="{FF2B5EF4-FFF2-40B4-BE49-F238E27FC236}">
                <a16:creationId xmlns:a16="http://schemas.microsoft.com/office/drawing/2014/main" id="{1AE14C7A-7681-4762-A468-7012EA84B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785"/>
            <a:ext cx="4076523" cy="1858215"/>
          </a:xfrm>
          <a:prstGeom prst="rect">
            <a:avLst/>
          </a:prstGeom>
        </p:spPr>
      </p:pic>
      <p:pic>
        <p:nvPicPr>
          <p:cNvPr id="2050" name="Picture 2" descr="Brazilian biofuel producers oppose further deforestation of the Amazon –  EURACTIV.com">
            <a:extLst>
              <a:ext uri="{FF2B5EF4-FFF2-40B4-BE49-F238E27FC236}">
                <a16:creationId xmlns:a16="http://schemas.microsoft.com/office/drawing/2014/main" id="{D7AADAF3-994F-4120-9C08-E124B949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085" y="3826449"/>
            <a:ext cx="4020915" cy="30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0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Outline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CC4FC-0C67-4DCC-A68A-357623693877}"/>
              </a:ext>
            </a:extLst>
          </p:cNvPr>
          <p:cNvSpPr txBox="1"/>
          <p:nvPr/>
        </p:nvSpPr>
        <p:spPr>
          <a:xfrm>
            <a:off x="1066800" y="1905000"/>
            <a:ext cx="810577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 use in Australia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Types of fuels – summary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Combustion reactions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Environmental impacts</a:t>
            </a:r>
          </a:p>
        </p:txBody>
      </p:sp>
    </p:spTree>
    <p:extLst>
      <p:ext uri="{BB962C8B-B14F-4D97-AF65-F5344CB8AC3E}">
        <p14:creationId xmlns:p14="http://schemas.microsoft.com/office/powerpoint/2010/main" val="247699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Biofuel – carbon neutral?</a:t>
            </a:r>
            <a:endParaRPr lang="en-AU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17504-5E1F-430B-95EA-65AEBD81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27629"/>
            <a:ext cx="4962525" cy="4962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8CCF3E-7B31-464A-AB30-351906B8BD86}"/>
              </a:ext>
            </a:extLst>
          </p:cNvPr>
          <p:cNvSpPr txBox="1"/>
          <p:nvPr/>
        </p:nvSpPr>
        <p:spPr>
          <a:xfrm>
            <a:off x="5772150" y="1847850"/>
            <a:ext cx="6096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 biofuels are derived from biomass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 amount CO</a:t>
            </a:r>
            <a:r>
              <a:rPr lang="en-US" sz="2400" baseline="-25000" dirty="0"/>
              <a:t>2</a:t>
            </a:r>
            <a:r>
              <a:rPr lang="en-US" sz="2400" dirty="0"/>
              <a:t> required to grow the plants is the same as the CO</a:t>
            </a:r>
            <a:r>
              <a:rPr lang="en-US" sz="2400" baseline="-25000" dirty="0"/>
              <a:t>2</a:t>
            </a:r>
            <a:r>
              <a:rPr lang="en-US" sz="2400" dirty="0"/>
              <a:t> released when the biomass is burnt, they could be seen as “carbon neutral”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However, we need to consider carbon associated with the </a:t>
            </a:r>
            <a:r>
              <a:rPr lang="en-US" sz="2400" dirty="0" err="1"/>
              <a:t>fertilisers</a:t>
            </a:r>
            <a:r>
              <a:rPr lang="en-US" sz="2400" dirty="0"/>
              <a:t> used, manufacturing and transport/harvest</a:t>
            </a:r>
            <a:endParaRPr lang="en-AU" sz="2400" dirty="0"/>
          </a:p>
        </p:txBody>
      </p:sp>
      <p:pic>
        <p:nvPicPr>
          <p:cNvPr id="8" name="Picture 2" descr="Bioenergy Basics | Department of Energy">
            <a:extLst>
              <a:ext uri="{FF2B5EF4-FFF2-40B4-BE49-F238E27FC236}">
                <a16:creationId xmlns:a16="http://schemas.microsoft.com/office/drawing/2014/main" id="{0B1314AD-D366-4DA6-940D-F5FB2F5F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70" y="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2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Biofuel – sustainable?</a:t>
            </a:r>
            <a:endParaRPr lang="en-A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A5A14-4F30-41CB-BDCF-AFCCF3121BC3}"/>
              </a:ext>
            </a:extLst>
          </p:cNvPr>
          <p:cNvSpPr txBox="1"/>
          <p:nvPr/>
        </p:nvSpPr>
        <p:spPr>
          <a:xfrm>
            <a:off x="314325" y="1800225"/>
            <a:ext cx="1137285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generation biofuels (like the ones seen on slide 5) require a large amount of agricultural land for growing typically food crops that are than converted into biofuels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Agricultural land and water are finite resources – it is impossible to produce 1</a:t>
            </a:r>
            <a:r>
              <a:rPr lang="en-US" sz="2400" baseline="30000" dirty="0"/>
              <a:t>st</a:t>
            </a:r>
            <a:r>
              <a:rPr lang="en-US" sz="2400" dirty="0"/>
              <a:t> generation biofuels on a scale sufficient to replace fossil fuels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generation biofuels under development convert woody plants and algae into biofuels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some cases, the amount energy that goes into producing the biofuel is more then the energy returned from the biofuel.</a:t>
            </a:r>
            <a:endParaRPr lang="en-AU" sz="2400" dirty="0"/>
          </a:p>
        </p:txBody>
      </p:sp>
      <p:pic>
        <p:nvPicPr>
          <p:cNvPr id="9" name="Picture 2" descr="Bioenergy Basics | Department of Energy">
            <a:extLst>
              <a:ext uri="{FF2B5EF4-FFF2-40B4-BE49-F238E27FC236}">
                <a16:creationId xmlns:a16="http://schemas.microsoft.com/office/drawing/2014/main" id="{2EBE1CA6-1259-4B8D-B198-682B18C7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333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4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FC1F38B-3730-4C41-9991-01016750F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97831"/>
              </p:ext>
            </p:extLst>
          </p:nvPr>
        </p:nvGraphicFramePr>
        <p:xfrm>
          <a:off x="347662" y="256540"/>
          <a:ext cx="11496675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747439383"/>
                    </a:ext>
                  </a:extLst>
                </a:gridCol>
                <a:gridCol w="4429125">
                  <a:extLst>
                    <a:ext uri="{9D8B030D-6E8A-4147-A177-3AD203B41FA5}">
                      <a16:colId xmlns:a16="http://schemas.microsoft.com/office/drawing/2014/main" val="2844012239"/>
                    </a:ext>
                  </a:extLst>
                </a:gridCol>
                <a:gridCol w="5238749">
                  <a:extLst>
                    <a:ext uri="{9D8B030D-6E8A-4147-A177-3AD203B41FA5}">
                      <a16:colId xmlns:a16="http://schemas.microsoft.com/office/drawing/2014/main" val="817576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Fuel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Advantages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Disadvantages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9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Coal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Large reserves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Relatively high energy content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Non-renewable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 level of emissions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Less easy to transport than liquid or gaseous fuels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Natural gas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More efficient than coal for electricity 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Easy to transport through pipes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Relatively high energy content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Non-renewable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Limited reserves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Polluting (but less than coal and petrol)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4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Biogas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Renewable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Made from waste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Reduces waste disposal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absorbed during photosynthesis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Low energy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Supply of waste raw materials limited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6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 energy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Ease of transport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Non-renewable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Polluting (but less then coal)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Limited reserves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71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LPG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Low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Easily separated from natural gas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Relatively high energy content; fewer particulates produced than petrol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Non-renewable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Polluting (but less than petrol)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3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Bioethanol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renewable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Can be made from waste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absorbed during photosynthesis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Burns smoothly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Fewer particulates produced than petrol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Limited supply of raw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Lower energy content than petrol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May require use of farmland otherwise used for food production</a:t>
                      </a:r>
                    </a:p>
                    <a:p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7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Biodiesel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Renewable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Can be made from biomass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 modification to vehicles required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Limited supply of raw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Lower energy content than </a:t>
                      </a:r>
                      <a:r>
                        <a:rPr lang="en-US" sz="1400" dirty="0" err="1"/>
                        <a:t>petrodiesel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42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9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Choosing a fuel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319087" y="1474470"/>
            <a:ext cx="1155382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 needs to be fit for 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Factors to consider: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Energy released per unit mass or volume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Availability and cost of fuel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Ease of transport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Hazards to people and the environment associated with its use and its waste products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Social, economic, cultural and political values that can affect the choice of the fuel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going work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738822" y="2237135"/>
            <a:ext cx="545306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Pearson chemistry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Read chapter 11.2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Complete review questions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1D2B4A9C-4E1C-4355-8097-6B32234D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0" y="2237135"/>
            <a:ext cx="5084003" cy="38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use in Australia</a:t>
            </a:r>
            <a:endParaRPr lang="en-AU" sz="2800" dirty="0"/>
          </a:p>
        </p:txBody>
      </p:sp>
      <p:pic>
        <p:nvPicPr>
          <p:cNvPr id="9" name="Picture 2" descr="Bioenergy Basics | Department of Energy">
            <a:extLst>
              <a:ext uri="{FF2B5EF4-FFF2-40B4-BE49-F238E27FC236}">
                <a16:creationId xmlns:a16="http://schemas.microsoft.com/office/drawing/2014/main" id="{2EBE1CA6-1259-4B8D-B198-682B18C7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333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55C731-585C-4530-A73B-B7103AC2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" y="1474470"/>
            <a:ext cx="3438525" cy="4589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790D2-3B3E-4EC1-8C4C-EA0C11873AA0}"/>
              </a:ext>
            </a:extLst>
          </p:cNvPr>
          <p:cNvSpPr txBox="1"/>
          <p:nvPr/>
        </p:nvSpPr>
        <p:spPr>
          <a:xfrm>
            <a:off x="1357313" y="6102766"/>
            <a:ext cx="376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Pearson, Chemistry Year 11</a:t>
            </a:r>
            <a:endParaRPr lang="en-AU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BDF69E-2B24-4A0A-A807-F46C8BED7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3655"/>
            <a:ext cx="4980952" cy="4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0614-82D1-4D0F-B87E-C81FFA9F858C}"/>
              </a:ext>
            </a:extLst>
          </p:cNvPr>
          <p:cNvSpPr txBox="1"/>
          <p:nvPr/>
        </p:nvSpPr>
        <p:spPr>
          <a:xfrm>
            <a:off x="523875" y="1605709"/>
            <a:ext cx="1129665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Fuels are substances that release heat energy when burnt, i.e. when they react with oxygen gas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Two types of fuels: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Fossil fuels – e.g. oil, natural gas and coal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Biofuels – e.g. biodiesel, bioethanol and biogas</a:t>
            </a:r>
          </a:p>
        </p:txBody>
      </p:sp>
      <p:pic>
        <p:nvPicPr>
          <p:cNvPr id="2050" name="Picture 2" descr="Fossil Fuels Mini Unit - Riverside Sci">
            <a:extLst>
              <a:ext uri="{FF2B5EF4-FFF2-40B4-BE49-F238E27FC236}">
                <a16:creationId xmlns:a16="http://schemas.microsoft.com/office/drawing/2014/main" id="{EC947618-F856-4D79-932C-9446D327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928726"/>
            <a:ext cx="4567195" cy="15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1BB7C-D4EC-4FBC-BCF1-2588BE316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82" y="4666616"/>
            <a:ext cx="3487420" cy="19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SI-STEM 2015 Summer Institute - Geology-- Fracking Resources">
            <a:extLst>
              <a:ext uri="{FF2B5EF4-FFF2-40B4-BE49-F238E27FC236}">
                <a16:creationId xmlns:a16="http://schemas.microsoft.com/office/drawing/2014/main" id="{3865B703-B000-49D9-A3D8-B15180D8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70" y="3457525"/>
            <a:ext cx="3085861" cy="23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CDC857-55AE-47FB-9BF5-6C8D8041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826" y="3348049"/>
            <a:ext cx="2396174" cy="28777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2549FA-BA20-4BF2-87CE-38D51137B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23" b="6830"/>
          <a:stretch/>
        </p:blipFill>
        <p:spPr>
          <a:xfrm>
            <a:off x="8182832" y="2362200"/>
            <a:ext cx="3989958" cy="1058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73C957-D9EB-419A-B9D8-73400A11F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388" y="1822757"/>
            <a:ext cx="2094098" cy="1606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14DAB-77BD-45BE-9BC3-9E5D6827A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88" y="0"/>
            <a:ext cx="2133600" cy="3429000"/>
          </a:xfrm>
          <a:prstGeom prst="rect">
            <a:avLst/>
          </a:prstGeom>
        </p:spPr>
      </p:pic>
      <p:pic>
        <p:nvPicPr>
          <p:cNvPr id="12" name="Picture 11" descr="A close up of a rock&#10;&#10;Description automatically generated">
            <a:extLst>
              <a:ext uri="{FF2B5EF4-FFF2-40B4-BE49-F238E27FC236}">
                <a16:creationId xmlns:a16="http://schemas.microsoft.com/office/drawing/2014/main" id="{CAB39F7C-9005-4ACD-889B-A7B4D5958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12" y="104775"/>
            <a:ext cx="3133725" cy="1457325"/>
          </a:xfrm>
          <a:prstGeom prst="rect">
            <a:avLst/>
          </a:prstGeom>
        </p:spPr>
      </p:pic>
      <p:pic>
        <p:nvPicPr>
          <p:cNvPr id="15" name="Picture 14" descr="A canyon with a mountain in the background&#10;&#10;Description automatically generated">
            <a:extLst>
              <a:ext uri="{FF2B5EF4-FFF2-40B4-BE49-F238E27FC236}">
                <a16:creationId xmlns:a16="http://schemas.microsoft.com/office/drawing/2014/main" id="{48E12CF9-CCD8-4E5C-9CF6-77D5E6534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40990" cy="3429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551BE2-4994-4BDE-8DF8-A883647E7037}"/>
              </a:ext>
            </a:extLst>
          </p:cNvPr>
          <p:cNvSpPr/>
          <p:nvPr/>
        </p:nvSpPr>
        <p:spPr>
          <a:xfrm>
            <a:off x="4405947" y="2362200"/>
            <a:ext cx="3400425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Fossil fuels</a:t>
            </a:r>
          </a:p>
          <a:p>
            <a:pPr algn="ctr"/>
            <a:r>
              <a:rPr lang="en-US" sz="2400" dirty="0"/>
              <a:t>Non-renewable</a:t>
            </a:r>
            <a:endParaRPr lang="en-A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B312B-2F9A-4672-8701-150CE5848154}"/>
              </a:ext>
            </a:extLst>
          </p:cNvPr>
          <p:cNvSpPr txBox="1"/>
          <p:nvPr/>
        </p:nvSpPr>
        <p:spPr>
          <a:xfrm>
            <a:off x="2375217" y="1562100"/>
            <a:ext cx="355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 is a mixture of carbon, hydrogen, nitrogen, sulfur and other elements</a:t>
            </a:r>
            <a:endParaRPr lang="en-A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E3BE1-0D93-4049-BF15-68C24EFEB747}"/>
              </a:ext>
            </a:extLst>
          </p:cNvPr>
          <p:cNvSpPr txBox="1"/>
          <p:nvPr/>
        </p:nvSpPr>
        <p:spPr>
          <a:xfrm>
            <a:off x="2156090" y="3092827"/>
            <a:ext cx="1758158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Coal</a:t>
            </a:r>
            <a:endParaRPr lang="en-AU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1BF43E-2485-47CC-B9AF-63314F0F7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050" y="-179"/>
            <a:ext cx="2924490" cy="2595742"/>
          </a:xfrm>
          <a:prstGeom prst="rect">
            <a:avLst/>
          </a:prstGeom>
        </p:spPr>
      </p:pic>
      <p:pic>
        <p:nvPicPr>
          <p:cNvPr id="4098" name="Picture 2" descr="Crude Oil Price Forecast - Crude Oil Markets Sideways During ...">
            <a:extLst>
              <a:ext uri="{FF2B5EF4-FFF2-40B4-BE49-F238E27FC236}">
                <a16:creationId xmlns:a16="http://schemas.microsoft.com/office/drawing/2014/main" id="{FD0EB402-701E-4582-B807-5BC596C8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2" y="-179"/>
            <a:ext cx="2977574" cy="18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5451E-2314-4A31-A01C-6E664626D004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6000" y="0"/>
            <a:ext cx="10160" cy="236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7637C8-CFD7-4852-A1F4-D594DEB28519}"/>
              </a:ext>
            </a:extLst>
          </p:cNvPr>
          <p:cNvSpPr txBox="1"/>
          <p:nvPr/>
        </p:nvSpPr>
        <p:spPr>
          <a:xfrm>
            <a:off x="7762975" y="1759640"/>
            <a:ext cx="1758158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Oil</a:t>
            </a:r>
            <a:endParaRPr lang="en-AU" sz="24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846C09-C3D2-40F9-B9B9-22B0E682FFE0}"/>
              </a:ext>
            </a:extLst>
          </p:cNvPr>
          <p:cNvCxnSpPr>
            <a:stCxn id="8" idx="6"/>
          </p:cNvCxnSpPr>
          <p:nvPr/>
        </p:nvCxnSpPr>
        <p:spPr>
          <a:xfrm flipV="1">
            <a:off x="7806372" y="3417421"/>
            <a:ext cx="4385628" cy="115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C3A9655-707E-49E9-BBC8-C8182FB87496}"/>
              </a:ext>
            </a:extLst>
          </p:cNvPr>
          <p:cNvSpPr txBox="1"/>
          <p:nvPr/>
        </p:nvSpPr>
        <p:spPr>
          <a:xfrm>
            <a:off x="6068414" y="4752385"/>
            <a:ext cx="1758158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Gas</a:t>
            </a:r>
            <a:endParaRPr lang="en-AU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83A36B-7284-41A3-BE0D-35EF5918614F}"/>
              </a:ext>
            </a:extLst>
          </p:cNvPr>
          <p:cNvSpPr txBox="1"/>
          <p:nvPr/>
        </p:nvSpPr>
        <p:spPr>
          <a:xfrm>
            <a:off x="5410199" y="5552896"/>
            <a:ext cx="438562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Natural gas (mostly methane)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Liquified petroleum gas (propane and butane)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467758-7536-4B99-9752-8943DE8088F9}"/>
              </a:ext>
            </a:extLst>
          </p:cNvPr>
          <p:cNvCxnSpPr/>
          <p:nvPr/>
        </p:nvCxnSpPr>
        <p:spPr>
          <a:xfrm>
            <a:off x="5140990" y="4295775"/>
            <a:ext cx="0" cy="2562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E8A680-C0DA-4C19-8581-77DDC633B394}"/>
              </a:ext>
            </a:extLst>
          </p:cNvPr>
          <p:cNvCxnSpPr>
            <a:stCxn id="20" idx="6"/>
            <a:endCxn id="8" idx="2"/>
          </p:cNvCxnSpPr>
          <p:nvPr/>
        </p:nvCxnSpPr>
        <p:spPr>
          <a:xfrm>
            <a:off x="3914248" y="3417421"/>
            <a:ext cx="491699" cy="1157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2A257-13A6-46A5-BE28-5EC3FE17D39E}"/>
              </a:ext>
            </a:extLst>
          </p:cNvPr>
          <p:cNvCxnSpPr>
            <a:stCxn id="13" idx="2"/>
            <a:endCxn id="8" idx="7"/>
          </p:cNvCxnSpPr>
          <p:nvPr/>
        </p:nvCxnSpPr>
        <p:spPr>
          <a:xfrm flipH="1">
            <a:off x="7308391" y="2084234"/>
            <a:ext cx="454584" cy="59042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F5674A-DECB-4300-BF72-E38F986F0D31}"/>
              </a:ext>
            </a:extLst>
          </p:cNvPr>
          <p:cNvCxnSpPr>
            <a:stCxn id="27" idx="2"/>
            <a:endCxn id="8" idx="4"/>
          </p:cNvCxnSpPr>
          <p:nvPr/>
        </p:nvCxnSpPr>
        <p:spPr>
          <a:xfrm flipV="1">
            <a:off x="6068414" y="4495800"/>
            <a:ext cx="37746" cy="58117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9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sing the Bio diesel B20 in the United State. | Download ...">
            <a:extLst>
              <a:ext uri="{FF2B5EF4-FFF2-40B4-BE49-F238E27FC236}">
                <a16:creationId xmlns:a16="http://schemas.microsoft.com/office/drawing/2014/main" id="{2625D542-0D10-438A-9EDE-152607A4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62" y="5136497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1CFD99E-2587-4A6E-9E1F-4AD02995E782}"/>
              </a:ext>
            </a:extLst>
          </p:cNvPr>
          <p:cNvSpPr/>
          <p:nvPr/>
        </p:nvSpPr>
        <p:spPr>
          <a:xfrm flipH="1" flipV="1">
            <a:off x="1535363" y="5020834"/>
            <a:ext cx="1767321" cy="99967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0E1F0B4-F421-4C2B-9922-2655D5C6B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091591"/>
            <a:ext cx="3886200" cy="1666875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AD7E928D-2A65-4E40-9ABD-27A16B98E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9" y="114095"/>
            <a:ext cx="5870496" cy="18565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3ADED2-9257-458D-AE13-BA6611BFE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336" y="4829983"/>
            <a:ext cx="4006664" cy="20938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009F7A-D6DD-4B3D-85BB-B2A966F70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9" y="1773792"/>
            <a:ext cx="4080636" cy="2932957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62FDE1-4896-43CB-9BA1-EF4AF3648D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4653"/>
          <a:stretch/>
        </p:blipFill>
        <p:spPr>
          <a:xfrm>
            <a:off x="-217383" y="4661173"/>
            <a:ext cx="2695575" cy="8594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6285F0-A86F-4E7F-B1E2-BBB9765EFC43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096000" y="0"/>
            <a:ext cx="10160" cy="236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10142C-925F-4119-A307-876C160FE942}"/>
              </a:ext>
            </a:extLst>
          </p:cNvPr>
          <p:cNvSpPr txBox="1"/>
          <p:nvPr/>
        </p:nvSpPr>
        <p:spPr>
          <a:xfrm>
            <a:off x="2133660" y="1719182"/>
            <a:ext cx="2249857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Bioethanol</a:t>
            </a:r>
            <a:endParaRPr lang="en-AU" sz="24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BAEBAF-03EF-48C7-A89F-0022238AD5F9}"/>
              </a:ext>
            </a:extLst>
          </p:cNvPr>
          <p:cNvCxnSpPr>
            <a:stCxn id="8" idx="6"/>
            <a:endCxn id="7" idx="1"/>
          </p:cNvCxnSpPr>
          <p:nvPr/>
        </p:nvCxnSpPr>
        <p:spPr>
          <a:xfrm>
            <a:off x="4383517" y="2043776"/>
            <a:ext cx="520411" cy="63088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891A04-AF58-44FD-9CE1-D5B5EBCAFB12}"/>
              </a:ext>
            </a:extLst>
          </p:cNvPr>
          <p:cNvCxnSpPr>
            <a:cxnSpLocks/>
            <a:stCxn id="9" idx="2"/>
            <a:endCxn id="7" idx="6"/>
          </p:cNvCxnSpPr>
          <p:nvPr/>
        </p:nvCxnSpPr>
        <p:spPr>
          <a:xfrm flipH="1">
            <a:off x="7806372" y="2694464"/>
            <a:ext cx="1061442" cy="7345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A5677F-C3E0-4456-91B5-9B3FEDC6F821}"/>
              </a:ext>
            </a:extLst>
          </p:cNvPr>
          <p:cNvCxnSpPr>
            <a:stCxn id="10" idx="0"/>
            <a:endCxn id="7" idx="4"/>
          </p:cNvCxnSpPr>
          <p:nvPr/>
        </p:nvCxnSpPr>
        <p:spPr>
          <a:xfrm>
            <a:off x="6106159" y="4332839"/>
            <a:ext cx="1" cy="16296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8E5AE34-5780-43B9-AE2E-DA60CFABF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410" y="12383"/>
            <a:ext cx="6049704" cy="2566286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0CE9DC-314B-48E1-B2B7-FA299AFFB9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1" b="87067"/>
          <a:stretch/>
        </p:blipFill>
        <p:spPr>
          <a:xfrm>
            <a:off x="6780304" y="32784"/>
            <a:ext cx="2864816" cy="443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91F71-9695-4AD5-A5A9-1D7C12C17292}"/>
              </a:ext>
            </a:extLst>
          </p:cNvPr>
          <p:cNvSpPr txBox="1"/>
          <p:nvPr/>
        </p:nvSpPr>
        <p:spPr>
          <a:xfrm>
            <a:off x="8867814" y="2369870"/>
            <a:ext cx="2249857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Biogas</a:t>
            </a:r>
            <a:endParaRPr lang="en-AU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5849E6-8ABA-4C07-88BC-E67485B5092F}"/>
              </a:ext>
            </a:extLst>
          </p:cNvPr>
          <p:cNvSpPr/>
          <p:nvPr/>
        </p:nvSpPr>
        <p:spPr>
          <a:xfrm>
            <a:off x="4405947" y="2362200"/>
            <a:ext cx="3400425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Biofuels</a:t>
            </a:r>
          </a:p>
          <a:p>
            <a:pPr algn="ctr"/>
            <a:r>
              <a:rPr lang="en-US" sz="2400" dirty="0"/>
              <a:t>renewable</a:t>
            </a:r>
            <a:endParaRPr lang="en-AU" sz="2400" dirty="0"/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26F795-58C9-4E49-9FEB-656D55CF8D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00" y="4716057"/>
            <a:ext cx="4517909" cy="21554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FC6288-74A7-4ABE-98E9-012CE47709BD}"/>
              </a:ext>
            </a:extLst>
          </p:cNvPr>
          <p:cNvSpPr txBox="1"/>
          <p:nvPr/>
        </p:nvSpPr>
        <p:spPr>
          <a:xfrm>
            <a:off x="4981230" y="4332839"/>
            <a:ext cx="2249857" cy="649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Biodiesel</a:t>
            </a:r>
            <a:endParaRPr lang="en-AU" sz="2400" b="1" dirty="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AC6D64A-9BEC-4D76-AED1-90AD615F14AD}"/>
              </a:ext>
            </a:extLst>
          </p:cNvPr>
          <p:cNvSpPr/>
          <p:nvPr/>
        </p:nvSpPr>
        <p:spPr>
          <a:xfrm>
            <a:off x="8393133" y="4843082"/>
            <a:ext cx="3675041" cy="2010710"/>
          </a:xfrm>
          <a:prstGeom prst="triangle">
            <a:avLst>
              <a:gd name="adj" fmla="val 5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B40828A-EFC0-433E-A6ED-97F61E43D3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9720" b="21036"/>
          <a:stretch/>
        </p:blipFill>
        <p:spPr>
          <a:xfrm>
            <a:off x="8305800" y="5402181"/>
            <a:ext cx="1504315" cy="1451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E6ECC3-1971-430E-8327-3AD73EC56C8B}"/>
              </a:ext>
            </a:extLst>
          </p:cNvPr>
          <p:cNvCxnSpPr>
            <a:endCxn id="7" idx="5"/>
          </p:cNvCxnSpPr>
          <p:nvPr/>
        </p:nvCxnSpPr>
        <p:spPr>
          <a:xfrm flipH="1" flipV="1">
            <a:off x="7308391" y="4183342"/>
            <a:ext cx="4883609" cy="26746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D1CBBF-176A-4D41-81C5-519D29C4AD17}"/>
              </a:ext>
            </a:extLst>
          </p:cNvPr>
          <p:cNvCxnSpPr>
            <a:endCxn id="7" idx="3"/>
          </p:cNvCxnSpPr>
          <p:nvPr/>
        </p:nvCxnSpPr>
        <p:spPr>
          <a:xfrm flipV="1">
            <a:off x="0" y="4183342"/>
            <a:ext cx="4903928" cy="26746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6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Combustion reactions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EBD97-B672-46D6-8D41-E1D7E6AA715E}"/>
              </a:ext>
            </a:extLst>
          </p:cNvPr>
          <p:cNvSpPr txBox="1"/>
          <p:nvPr/>
        </p:nvSpPr>
        <p:spPr>
          <a:xfrm>
            <a:off x="314960" y="1504917"/>
            <a:ext cx="113284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Combustion reactions – exothermic reaction in which reactants combine with oxygen to form oxides.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C3B10-3C58-4B93-9FF3-701D46247D5C}"/>
              </a:ext>
            </a:extLst>
          </p:cNvPr>
          <p:cNvSpPr txBox="1"/>
          <p:nvPr/>
        </p:nvSpPr>
        <p:spPr>
          <a:xfrm>
            <a:off x="1066799" y="2801927"/>
            <a:ext cx="1023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Propane combustion:   </a:t>
            </a:r>
            <a:r>
              <a:rPr lang="en-US" sz="2400" dirty="0"/>
              <a:t>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8(g)</a:t>
            </a:r>
            <a:r>
              <a:rPr lang="en-US" sz="2400" dirty="0"/>
              <a:t>  +   5O</a:t>
            </a:r>
            <a:r>
              <a:rPr lang="en-US" sz="2400" baseline="-25000" dirty="0"/>
              <a:t>2(g)</a:t>
            </a:r>
            <a:r>
              <a:rPr lang="en-US" sz="2400" dirty="0"/>
              <a:t>   →   3CO</a:t>
            </a:r>
            <a:r>
              <a:rPr lang="en-US" sz="2400" baseline="-25000" dirty="0"/>
              <a:t>2(g)</a:t>
            </a:r>
            <a:r>
              <a:rPr lang="en-US" sz="2400" dirty="0"/>
              <a:t>   +   4H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(g)</a:t>
            </a:r>
            <a:r>
              <a:rPr lang="en-US" sz="2400" dirty="0"/>
              <a:t>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∆H</a:t>
            </a:r>
            <a:r>
              <a:rPr lang="en-US" sz="2400" dirty="0"/>
              <a:t> = -2220 kJ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057C5-AFE5-45A7-9308-D054D135396D}"/>
              </a:ext>
            </a:extLst>
          </p:cNvPr>
          <p:cNvSpPr txBox="1"/>
          <p:nvPr/>
        </p:nvSpPr>
        <p:spPr>
          <a:xfrm>
            <a:off x="1087120" y="3594409"/>
            <a:ext cx="1003808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>
                <a:solidFill>
                  <a:srgbClr val="0070C0"/>
                </a:solidFill>
              </a:rPr>
              <a:t>Conservation of mass – matter is not created or destroyed, have same number atoms of each element on each side of the reaction equation. This is a balanced chemical equation.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>
                <a:solidFill>
                  <a:srgbClr val="0070C0"/>
                </a:solidFill>
              </a:rPr>
              <a:t>The negative enthalpy value means it is an exothermic reaction (energy is released from the system into the surroundings)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>
                <a:solidFill>
                  <a:srgbClr val="0070C0"/>
                </a:solidFill>
              </a:rPr>
              <a:t>In combustion reactions water is released as water vapour (a gas) not as liquid water</a:t>
            </a:r>
          </a:p>
        </p:txBody>
      </p:sp>
    </p:spTree>
    <p:extLst>
      <p:ext uri="{BB962C8B-B14F-4D97-AF65-F5344CB8AC3E}">
        <p14:creationId xmlns:p14="http://schemas.microsoft.com/office/powerpoint/2010/main" val="225130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Combustion reactions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E7D1A-5F77-436E-9DF9-9DA25FA76BF4}"/>
              </a:ext>
            </a:extLst>
          </p:cNvPr>
          <p:cNvSpPr txBox="1"/>
          <p:nvPr/>
        </p:nvSpPr>
        <p:spPr>
          <a:xfrm>
            <a:off x="6309360" y="1757680"/>
            <a:ext cx="55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Incomplete</a:t>
            </a:r>
            <a:r>
              <a:rPr lang="en-AU" sz="2800" b="1" dirty="0"/>
              <a:t> combustion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5D4E0-45BC-4735-A918-2866C0A98CEF}"/>
              </a:ext>
            </a:extLst>
          </p:cNvPr>
          <p:cNvSpPr txBox="1"/>
          <p:nvPr/>
        </p:nvSpPr>
        <p:spPr>
          <a:xfrm>
            <a:off x="223520" y="1757680"/>
            <a:ext cx="55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</a:t>
            </a:r>
            <a:r>
              <a:rPr lang="en-AU" sz="2800" b="1" dirty="0"/>
              <a:t> combustion</a:t>
            </a:r>
            <a:endParaRPr lang="en-US" sz="28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E7F82-5A27-44F3-8DE1-20DDF3B1979C}"/>
              </a:ext>
            </a:extLst>
          </p:cNvPr>
          <p:cNvCxnSpPr/>
          <p:nvPr/>
        </p:nvCxnSpPr>
        <p:spPr>
          <a:xfrm>
            <a:off x="6045200" y="2021840"/>
            <a:ext cx="50800" cy="43992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7AB7FC-E09E-4D18-8FD0-74171828EA2A}"/>
              </a:ext>
            </a:extLst>
          </p:cNvPr>
          <p:cNvSpPr txBox="1"/>
          <p:nvPr/>
        </p:nvSpPr>
        <p:spPr>
          <a:xfrm>
            <a:off x="416560" y="2286000"/>
            <a:ext cx="52324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Excess oxygen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Products: carbon dioxide and water</a:t>
            </a:r>
            <a:endParaRPr lang="en-A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2FD4B-3545-4221-86B0-AAB8C625CBA4}"/>
              </a:ext>
            </a:extLst>
          </p:cNvPr>
          <p:cNvSpPr txBox="1"/>
          <p:nvPr/>
        </p:nvSpPr>
        <p:spPr>
          <a:xfrm>
            <a:off x="684530" y="4509460"/>
            <a:ext cx="61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</a:t>
            </a:r>
            <a:r>
              <a:rPr lang="en-US" sz="2400" baseline="-25000" dirty="0"/>
              <a:t>4(g)</a:t>
            </a:r>
            <a:r>
              <a:rPr lang="en-US" sz="2400" dirty="0"/>
              <a:t>  +   2O</a:t>
            </a:r>
            <a:r>
              <a:rPr lang="en-US" sz="2400" baseline="-25000" dirty="0"/>
              <a:t>2(g)</a:t>
            </a:r>
            <a:r>
              <a:rPr lang="en-US" sz="2400" dirty="0"/>
              <a:t>   →   CO</a:t>
            </a:r>
            <a:r>
              <a:rPr lang="en-US" sz="2400" baseline="-25000" dirty="0"/>
              <a:t>2(g)</a:t>
            </a:r>
            <a:r>
              <a:rPr lang="en-US" sz="2400" dirty="0"/>
              <a:t>   +   2H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(g)</a:t>
            </a:r>
            <a:r>
              <a:rPr lang="en-US" sz="2400" dirty="0"/>
              <a:t> </a:t>
            </a:r>
            <a:endParaRPr lang="en-A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E4DA4-9845-49CA-B275-68BB07952E9F}"/>
              </a:ext>
            </a:extLst>
          </p:cNvPr>
          <p:cNvSpPr txBox="1"/>
          <p:nvPr/>
        </p:nvSpPr>
        <p:spPr>
          <a:xfrm>
            <a:off x="95250" y="3772220"/>
            <a:ext cx="491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combustion of methane</a:t>
            </a:r>
            <a:endParaRPr lang="en-A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15452-5C20-478D-BB90-29F3A2D18E42}"/>
              </a:ext>
            </a:extLst>
          </p:cNvPr>
          <p:cNvSpPr txBox="1"/>
          <p:nvPr/>
        </p:nvSpPr>
        <p:spPr>
          <a:xfrm>
            <a:off x="6177280" y="2286000"/>
            <a:ext cx="52324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Limited supply of oxygen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Products: carbon monoxide or carbon and water</a:t>
            </a:r>
            <a:endParaRPr lang="en-A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9B23C-DA2C-4ECF-9185-6C659639046A}"/>
              </a:ext>
            </a:extLst>
          </p:cNvPr>
          <p:cNvSpPr txBox="1"/>
          <p:nvPr/>
        </p:nvSpPr>
        <p:spPr>
          <a:xfrm>
            <a:off x="6750050" y="4570420"/>
            <a:ext cx="61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2CH</a:t>
            </a:r>
            <a:r>
              <a:rPr lang="en-US" sz="2400" baseline="-25000" dirty="0"/>
              <a:t>4(g)</a:t>
            </a:r>
            <a:r>
              <a:rPr lang="en-US" sz="2400" dirty="0"/>
              <a:t>  +   3O</a:t>
            </a:r>
            <a:r>
              <a:rPr lang="en-US" sz="2400" baseline="-25000" dirty="0"/>
              <a:t>2(g)</a:t>
            </a:r>
            <a:r>
              <a:rPr lang="en-US" sz="2400" dirty="0"/>
              <a:t>   →   2CO</a:t>
            </a:r>
            <a:r>
              <a:rPr lang="en-US" sz="2400" baseline="-25000" dirty="0"/>
              <a:t>(g)</a:t>
            </a:r>
            <a:r>
              <a:rPr lang="en-US" sz="2400" dirty="0"/>
              <a:t>   +   4H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(g)</a:t>
            </a:r>
            <a:r>
              <a:rPr lang="en-US" sz="2400" dirty="0"/>
              <a:t> </a:t>
            </a:r>
            <a:endParaRPr lang="en-A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7F114-9D2B-4651-9486-AA569CF51903}"/>
              </a:ext>
            </a:extLst>
          </p:cNvPr>
          <p:cNvSpPr txBox="1"/>
          <p:nvPr/>
        </p:nvSpPr>
        <p:spPr>
          <a:xfrm>
            <a:off x="6309360" y="4056031"/>
            <a:ext cx="491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Incomplete combustion of methane</a:t>
            </a:r>
            <a:endParaRPr lang="en-AU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014D6C-E116-4DB2-9A0D-846165110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/>
          <a:stretch/>
        </p:blipFill>
        <p:spPr>
          <a:xfrm flipH="1">
            <a:off x="5221937" y="5137324"/>
            <a:ext cx="1961183" cy="1707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9BAEB3-25C8-4A40-96E7-188DEF6C1DA6}"/>
              </a:ext>
            </a:extLst>
          </p:cNvPr>
          <p:cNvSpPr txBox="1"/>
          <p:nvPr/>
        </p:nvSpPr>
        <p:spPr>
          <a:xfrm>
            <a:off x="284480" y="5994400"/>
            <a:ext cx="478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Bunsen burner – blue flame, hole is open letting in more oxygen</a:t>
            </a:r>
            <a:endParaRPr lang="en-A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913C71-5F5E-4C3C-9627-BF88A356ED17}"/>
              </a:ext>
            </a:extLst>
          </p:cNvPr>
          <p:cNvSpPr txBox="1"/>
          <p:nvPr/>
        </p:nvSpPr>
        <p:spPr>
          <a:xfrm>
            <a:off x="7315200" y="5981004"/>
            <a:ext cx="478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Bunsen burner – yellow flame, hole is closed limiting oxygen, forms soot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6457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equations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B95DD-13D8-4C48-9430-D628F999C346}"/>
              </a:ext>
            </a:extLst>
          </p:cNvPr>
          <p:cNvSpPr txBox="1"/>
          <p:nvPr/>
        </p:nvSpPr>
        <p:spPr>
          <a:xfrm>
            <a:off x="304800" y="1645920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combustion: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Write a balanced equation for the complete combustion of octane</a:t>
            </a: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8CF7A-439D-4309-B9D9-A28F85743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" b="1374"/>
          <a:stretch/>
        </p:blipFill>
        <p:spPr>
          <a:xfrm>
            <a:off x="5264785" y="1453515"/>
            <a:ext cx="6510655" cy="5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1233</Words>
  <Application>Microsoft Office PowerPoint</Application>
  <PresentationFormat>Widescreen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48</cp:revision>
  <dcterms:created xsi:type="dcterms:W3CDTF">2020-06-28T04:06:24Z</dcterms:created>
  <dcterms:modified xsi:type="dcterms:W3CDTF">2021-05-16T16:29:53Z</dcterms:modified>
</cp:coreProperties>
</file>